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handoutMasterIdLst>
    <p:handoutMasterId r:id="rId18"/>
  </p:handoutMasterIdLst>
  <p:sldIdLst>
    <p:sldId id="271" r:id="rId2"/>
    <p:sldId id="257" r:id="rId3"/>
    <p:sldId id="258" r:id="rId4"/>
    <p:sldId id="259" r:id="rId5"/>
    <p:sldId id="268" r:id="rId6"/>
    <p:sldId id="269" r:id="rId7"/>
    <p:sldId id="270" r:id="rId8"/>
    <p:sldId id="260" r:id="rId9"/>
    <p:sldId id="261" r:id="rId10"/>
    <p:sldId id="267" r:id="rId11"/>
    <p:sldId id="262" r:id="rId12"/>
    <p:sldId id="263" r:id="rId13"/>
    <p:sldId id="264" r:id="rId14"/>
    <p:sldId id="265" r:id="rId15"/>
    <p:sldId id="266" r:id="rId16"/>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56" autoAdjust="0"/>
    <p:restoredTop sz="71667" autoAdjust="0"/>
  </p:normalViewPr>
  <p:slideViewPr>
    <p:cSldViewPr>
      <p:cViewPr varScale="1">
        <p:scale>
          <a:sx n="55" d="100"/>
          <a:sy n="55" d="100"/>
        </p:scale>
        <p:origin x="-159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490" cy="464662"/>
          </a:xfrm>
          <a:prstGeom prst="rect">
            <a:avLst/>
          </a:prstGeom>
        </p:spPr>
        <p:txBody>
          <a:bodyPr vert="horz" lIns="90471" tIns="45235" rIns="90471" bIns="45235" rtlCol="0"/>
          <a:lstStyle>
            <a:lvl1pPr algn="l">
              <a:defRPr sz="1200"/>
            </a:lvl1pPr>
          </a:lstStyle>
          <a:p>
            <a:endParaRPr lang="en-US"/>
          </a:p>
        </p:txBody>
      </p:sp>
      <p:sp>
        <p:nvSpPr>
          <p:cNvPr id="3" name="Date Placeholder 2"/>
          <p:cNvSpPr>
            <a:spLocks noGrp="1"/>
          </p:cNvSpPr>
          <p:nvPr>
            <p:ph type="dt" sz="quarter" idx="1"/>
          </p:nvPr>
        </p:nvSpPr>
        <p:spPr>
          <a:xfrm>
            <a:off x="3884960" y="0"/>
            <a:ext cx="2971490" cy="464662"/>
          </a:xfrm>
          <a:prstGeom prst="rect">
            <a:avLst/>
          </a:prstGeom>
        </p:spPr>
        <p:txBody>
          <a:bodyPr vert="horz" lIns="90471" tIns="45235" rIns="90471" bIns="45235" rtlCol="0"/>
          <a:lstStyle>
            <a:lvl1pPr algn="r">
              <a:defRPr sz="1200"/>
            </a:lvl1pPr>
          </a:lstStyle>
          <a:p>
            <a:fld id="{E155E71C-E260-434A-948F-9DC986F0A5B2}" type="datetimeFigureOut">
              <a:rPr lang="en-US" smtClean="0"/>
              <a:t>9/1/2009</a:t>
            </a:fld>
            <a:endParaRPr lang="en-US"/>
          </a:p>
        </p:txBody>
      </p:sp>
      <p:sp>
        <p:nvSpPr>
          <p:cNvPr id="4" name="Footer Placeholder 3"/>
          <p:cNvSpPr>
            <a:spLocks noGrp="1"/>
          </p:cNvSpPr>
          <p:nvPr>
            <p:ph type="ftr" sz="quarter" idx="2"/>
          </p:nvPr>
        </p:nvSpPr>
        <p:spPr>
          <a:xfrm>
            <a:off x="0" y="8830153"/>
            <a:ext cx="2971490" cy="464662"/>
          </a:xfrm>
          <a:prstGeom prst="rect">
            <a:avLst/>
          </a:prstGeom>
        </p:spPr>
        <p:txBody>
          <a:bodyPr vert="horz" lIns="90471" tIns="45235" rIns="90471" bIns="45235" rtlCol="0" anchor="b"/>
          <a:lstStyle>
            <a:lvl1pPr algn="l">
              <a:defRPr sz="1200"/>
            </a:lvl1pPr>
          </a:lstStyle>
          <a:p>
            <a:endParaRPr lang="en-US"/>
          </a:p>
        </p:txBody>
      </p:sp>
      <p:sp>
        <p:nvSpPr>
          <p:cNvPr id="5" name="Slide Number Placeholder 4"/>
          <p:cNvSpPr>
            <a:spLocks noGrp="1"/>
          </p:cNvSpPr>
          <p:nvPr>
            <p:ph type="sldNum" sz="quarter" idx="3"/>
          </p:nvPr>
        </p:nvSpPr>
        <p:spPr>
          <a:xfrm>
            <a:off x="3884960" y="8830153"/>
            <a:ext cx="2971490" cy="464662"/>
          </a:xfrm>
          <a:prstGeom prst="rect">
            <a:avLst/>
          </a:prstGeom>
        </p:spPr>
        <p:txBody>
          <a:bodyPr vert="horz" lIns="90471" tIns="45235" rIns="90471" bIns="45235" rtlCol="0" anchor="b"/>
          <a:lstStyle>
            <a:lvl1pPr algn="r">
              <a:defRPr sz="1200"/>
            </a:lvl1pPr>
          </a:lstStyle>
          <a:p>
            <a:fld id="{751E1C1B-509F-4242-BCD4-7B7FD120F772}"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298" tIns="46150" rIns="92298" bIns="4615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2298" tIns="46150" rIns="92298" bIns="46150" rtlCol="0"/>
          <a:lstStyle>
            <a:lvl1pPr algn="r">
              <a:defRPr sz="1200"/>
            </a:lvl1pPr>
          </a:lstStyle>
          <a:p>
            <a:fld id="{39180B00-2F22-44B0-ACE5-4DDFD4731531}" type="datetimeFigureOut">
              <a:rPr lang="en-US" smtClean="0"/>
              <a:pPr/>
              <a:t>9/1/2009</a:t>
            </a:fld>
            <a:endParaRPr lang="en-US"/>
          </a:p>
        </p:txBody>
      </p:sp>
      <p:sp>
        <p:nvSpPr>
          <p:cNvPr id="4" name="Slide Image Placeholder 3"/>
          <p:cNvSpPr>
            <a:spLocks noGrp="1" noRot="1" noChangeAspect="1"/>
          </p:cNvSpPr>
          <p:nvPr>
            <p:ph type="sldImg" idx="2"/>
          </p:nvPr>
        </p:nvSpPr>
        <p:spPr>
          <a:xfrm>
            <a:off x="1106488" y="698500"/>
            <a:ext cx="4645025" cy="3484563"/>
          </a:xfrm>
          <a:prstGeom prst="rect">
            <a:avLst/>
          </a:prstGeom>
          <a:noFill/>
          <a:ln w="12700">
            <a:solidFill>
              <a:prstClr val="black"/>
            </a:solidFill>
          </a:ln>
        </p:spPr>
        <p:txBody>
          <a:bodyPr vert="horz" lIns="92298" tIns="46150" rIns="92298" bIns="4615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2298" tIns="46150" rIns="92298" bIns="4615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2298" tIns="46150" rIns="92298" bIns="4615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2298" tIns="46150" rIns="92298" bIns="46150" rtlCol="0" anchor="b"/>
          <a:lstStyle>
            <a:lvl1pPr algn="r">
              <a:defRPr sz="1200"/>
            </a:lvl1pPr>
          </a:lstStyle>
          <a:p>
            <a:fld id="{B00D8A0A-5422-43A0-B39C-6F70E774AC4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encarta.msn.com/encnet/features/dictionary/Pronounce.aspx?search=entit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00D8A0A-5422-43A0-B39C-6F70E774AC4D}"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00D8A0A-5422-43A0-B39C-6F70E774AC4D}"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B00D8A0A-5422-43A0-B39C-6F70E774AC4D}"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en·ti·ty</a:t>
            </a:r>
            <a:r>
              <a:rPr lang="en-US" dirty="0" smtClean="0"/>
              <a:t> [ </a:t>
            </a:r>
            <a:r>
              <a:rPr lang="en-US" dirty="0" err="1" smtClean="0">
                <a:hlinkClick r:id="rId3" action="ppaction://hlinkfile"/>
              </a:rPr>
              <a:t>éntətee</a:t>
            </a:r>
            <a:r>
              <a:rPr lang="en-US" dirty="0" smtClean="0"/>
              <a:t> ] (</a:t>
            </a:r>
            <a:r>
              <a:rPr lang="en-US" i="1" dirty="0" smtClean="0"/>
              <a:t>plural</a:t>
            </a:r>
            <a:r>
              <a:rPr lang="en-US" dirty="0" smtClean="0"/>
              <a:t> </a:t>
            </a:r>
            <a:r>
              <a:rPr lang="en-US" dirty="0" err="1" smtClean="0"/>
              <a:t>en·ti·ties</a:t>
            </a:r>
            <a:r>
              <a:rPr lang="en-US" dirty="0" smtClean="0"/>
              <a:t>) </a:t>
            </a:r>
            <a:br>
              <a:rPr lang="en-US" dirty="0" smtClean="0"/>
            </a:br>
            <a:r>
              <a:rPr lang="en-US" dirty="0" smtClean="0"/>
              <a:t/>
            </a:r>
            <a:br>
              <a:rPr lang="en-US" dirty="0" smtClean="0"/>
            </a:br>
            <a:r>
              <a:rPr lang="en-US" dirty="0" smtClean="0"/>
              <a:t>noun  Definition:   1. </a:t>
            </a:r>
            <a:r>
              <a:rPr lang="en-US" b="1" dirty="0" smtClean="0"/>
              <a:t>object: </a:t>
            </a:r>
            <a:r>
              <a:rPr lang="en-US" dirty="0" smtClean="0"/>
              <a:t>something that exists as or is perceived as a single separate object</a:t>
            </a:r>
            <a:br>
              <a:rPr lang="en-US" dirty="0" smtClean="0"/>
            </a:br>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B00D8A0A-5422-43A0-B39C-6F70E774AC4D}"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B00D8A0A-5422-43A0-B39C-6F70E774AC4D}"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00D8A0A-5422-43A0-B39C-6F70E774AC4D}"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Instructions:</a:t>
            </a:r>
          </a:p>
          <a:p>
            <a:endParaRPr lang="en-US" dirty="0" smtClean="0"/>
          </a:p>
          <a:p>
            <a:r>
              <a:rPr lang="en-US" dirty="0" smtClean="0"/>
              <a:t>Decide what information</a:t>
            </a:r>
            <a:r>
              <a:rPr lang="en-US" baseline="0" dirty="0" smtClean="0"/>
              <a:t> in this paragraph is relevant to accounting for Greenwood Sky Divers. Indentify the accounting assumptions for Greenwood and give an example of each assumption from the information given here. </a:t>
            </a:r>
          </a:p>
          <a:p>
            <a:endParaRPr lang="en-US" baseline="0" dirty="0" smtClean="0"/>
          </a:p>
          <a:p>
            <a:r>
              <a:rPr lang="en-US" baseline="0" dirty="0" smtClean="0"/>
              <a:t>Entity type – </a:t>
            </a:r>
          </a:p>
          <a:p>
            <a:endParaRPr lang="en-US" baseline="0" dirty="0" smtClean="0"/>
          </a:p>
          <a:p>
            <a:r>
              <a:rPr lang="en-US" baseline="0" dirty="0" smtClean="0"/>
              <a:t>Accounting period being talked about – </a:t>
            </a:r>
          </a:p>
          <a:p>
            <a:endParaRPr lang="en-US" baseline="0" dirty="0" smtClean="0"/>
          </a:p>
          <a:p>
            <a:r>
              <a:rPr lang="en-US" baseline="0" dirty="0" smtClean="0"/>
              <a:t>Will this business continue? </a:t>
            </a:r>
            <a:endParaRPr lang="en-US" dirty="0"/>
          </a:p>
        </p:txBody>
      </p:sp>
      <p:sp>
        <p:nvSpPr>
          <p:cNvPr id="4" name="Slide Number Placeholder 3"/>
          <p:cNvSpPr>
            <a:spLocks noGrp="1"/>
          </p:cNvSpPr>
          <p:nvPr>
            <p:ph type="sldNum" sz="quarter" idx="10"/>
          </p:nvPr>
        </p:nvSpPr>
        <p:spPr/>
        <p:txBody>
          <a:bodyPr/>
          <a:lstStyle/>
          <a:p>
            <a:fld id="{B00D8A0A-5422-43A0-B39C-6F70E774AC4D}"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00D8A0A-5422-43A0-B39C-6F70E774AC4D}"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00D8A0A-5422-43A0-B39C-6F70E774AC4D}"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 financial transaction affecting a business,</a:t>
            </a:r>
            <a:r>
              <a:rPr lang="en-US" baseline="0" dirty="0" smtClean="0"/>
              <a:t> a non-profit, and individuals! </a:t>
            </a:r>
          </a:p>
          <a:p>
            <a:endParaRPr lang="en-US" dirty="0"/>
          </a:p>
        </p:txBody>
      </p:sp>
      <p:sp>
        <p:nvSpPr>
          <p:cNvPr id="4" name="Slide Number Placeholder 3"/>
          <p:cNvSpPr>
            <a:spLocks noGrp="1"/>
          </p:cNvSpPr>
          <p:nvPr>
            <p:ph type="sldNum" sz="quarter" idx="10"/>
          </p:nvPr>
        </p:nvSpPr>
        <p:spPr/>
        <p:txBody>
          <a:bodyPr/>
          <a:lstStyle/>
          <a:p>
            <a:fld id="{B00D8A0A-5422-43A0-B39C-6F70E774AC4D}"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00D8A0A-5422-43A0-B39C-6F70E774AC4D}"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00D8A0A-5422-43A0-B39C-6F70E774AC4D}"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00D8A0A-5422-43A0-B39C-6F70E774AC4D}"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 about</a:t>
            </a:r>
            <a:r>
              <a:rPr lang="en-US" baseline="0" dirty="0" smtClean="0"/>
              <a:t> each, what they are giving descriptions and examples. </a:t>
            </a:r>
          </a:p>
          <a:p>
            <a:endParaRPr lang="en-US" baseline="0" dirty="0" smtClean="0"/>
          </a:p>
          <a:p>
            <a:r>
              <a:rPr lang="en-US" baseline="0" dirty="0" smtClean="0"/>
              <a:t>Why would each of the categories of organizations, institutions or even individual care about the financial health of a business?</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B00D8A0A-5422-43A0-B39C-6F70E774AC4D}"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managers decide in all these categories</a:t>
            </a:r>
          </a:p>
          <a:p>
            <a:pPr lvl="1">
              <a:buFont typeface="Arial" pitchFamily="34" charset="0"/>
              <a:buChar char="•"/>
            </a:pPr>
            <a:r>
              <a:rPr lang="en-US" baseline="0" dirty="0" smtClean="0"/>
              <a:t>What to do,</a:t>
            </a:r>
          </a:p>
          <a:p>
            <a:pPr lvl="1">
              <a:buFont typeface="Arial" pitchFamily="34" charset="0"/>
              <a:buChar char="•"/>
            </a:pPr>
            <a:r>
              <a:rPr lang="en-US" baseline="0" dirty="0" smtClean="0"/>
              <a:t>When to do it</a:t>
            </a:r>
          </a:p>
          <a:p>
            <a:pPr lvl="1">
              <a:buFont typeface="Arial" pitchFamily="34" charset="0"/>
              <a:buChar char="•"/>
            </a:pPr>
            <a:r>
              <a:rPr lang="en-US" baseline="0" dirty="0" smtClean="0"/>
              <a:t>How to do it </a:t>
            </a:r>
          </a:p>
          <a:p>
            <a:r>
              <a:rPr lang="en-US" baseline="0" dirty="0" smtClean="0"/>
              <a:t>And whether or not the results match the </a:t>
            </a:r>
            <a:r>
              <a:rPr lang="en-US" b="1" baseline="0" dirty="0" smtClean="0"/>
              <a:t>plans for the future.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B00D8A0A-5422-43A0-B39C-6F70E774AC4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AE94723-3D2D-456E-9E21-4261B25AFB9F}" type="datetimeFigureOut">
              <a:rPr lang="en-US" smtClean="0"/>
              <a:pPr/>
              <a:t>9/1/2009</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FAA8BAC-2260-454B-B3C4-A2F301E38215}"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94723-3D2D-456E-9E21-4261B25AFB9F}" type="datetimeFigureOut">
              <a:rPr lang="en-US" smtClean="0"/>
              <a:pPr/>
              <a:t>9/1/2009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AA8BAC-2260-454B-B3C4-A2F301E382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0FAA8BAC-2260-454B-B3C4-A2F301E38215}"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94723-3D2D-456E-9E21-4261B25AFB9F}" type="datetimeFigureOut">
              <a:rPr lang="en-US" smtClean="0"/>
              <a:pPr/>
              <a:t>9/1/2009</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AE94723-3D2D-456E-9E21-4261B25AFB9F}" type="datetimeFigureOut">
              <a:rPr lang="en-US" smtClean="0"/>
              <a:pPr/>
              <a:t>9/1/2009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0FAA8BAC-2260-454B-B3C4-A2F301E38215}"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CAE94723-3D2D-456E-9E21-4261B25AFB9F}" type="datetimeFigureOut">
              <a:rPr lang="en-US" smtClean="0"/>
              <a:pPr/>
              <a:t>9/1/2009</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FAA8BAC-2260-454B-B3C4-A2F301E38215}"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CAE94723-3D2D-456E-9E21-4261B25AFB9F}" type="datetimeFigureOut">
              <a:rPr lang="en-US" smtClean="0"/>
              <a:pPr/>
              <a:t>9/1/2009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AA8BAC-2260-454B-B3C4-A2F301E38215}"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AE94723-3D2D-456E-9E21-4261B25AFB9F}" type="datetimeFigureOut">
              <a:rPr lang="en-US" smtClean="0"/>
              <a:pPr/>
              <a:t>9/1/2009</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0FAA8BAC-2260-454B-B3C4-A2F301E38215}"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E94723-3D2D-456E-9E21-4261B25AFB9F}" type="datetimeFigureOut">
              <a:rPr lang="en-US" smtClean="0"/>
              <a:pPr/>
              <a:t>9/1/2009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0FAA8BAC-2260-454B-B3C4-A2F301E3821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CAE94723-3D2D-456E-9E21-4261B25AFB9F}" type="datetimeFigureOut">
              <a:rPr lang="en-US" smtClean="0"/>
              <a:pPr/>
              <a:t>9/1/2009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FAA8BAC-2260-454B-B3C4-A2F301E3821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FAA8BAC-2260-454B-B3C4-A2F301E38215}"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CAE94723-3D2D-456E-9E21-4261B25AFB9F}" type="datetimeFigureOut">
              <a:rPr lang="en-US" smtClean="0"/>
              <a:pPr/>
              <a:t>9/1/2009</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0FAA8BAC-2260-454B-B3C4-A2F301E38215}"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CAE94723-3D2D-456E-9E21-4261B25AFB9F}" type="datetimeFigureOut">
              <a:rPr lang="en-US" smtClean="0"/>
              <a:pPr/>
              <a:t>9/1/2009</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CAE94723-3D2D-456E-9E21-4261B25AFB9F}" type="datetimeFigureOut">
              <a:rPr lang="en-US" smtClean="0"/>
              <a:pPr/>
              <a:t>9/1/2009</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FAA8BAC-2260-454B-B3C4-A2F301E38215}"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14.wmf"/><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Glencoe Accounting</a:t>
            </a:r>
          </a:p>
          <a:p>
            <a:r>
              <a:rPr lang="en-US" dirty="0" smtClean="0"/>
              <a:t>And </a:t>
            </a:r>
          </a:p>
          <a:p>
            <a:r>
              <a:rPr lang="en-US" dirty="0" smtClean="0"/>
              <a:t>Mrs. Nichols</a:t>
            </a:r>
            <a:endParaRPr lang="en-US" dirty="0"/>
          </a:p>
        </p:txBody>
      </p:sp>
      <p:sp>
        <p:nvSpPr>
          <p:cNvPr id="3" name="Title 2"/>
          <p:cNvSpPr>
            <a:spLocks noGrp="1"/>
          </p:cNvSpPr>
          <p:nvPr>
            <p:ph type="ctrTitle"/>
          </p:nvPr>
        </p:nvSpPr>
        <p:spPr/>
        <p:txBody>
          <a:bodyPr/>
          <a:lstStyle/>
          <a:p>
            <a:r>
              <a:rPr lang="en-US" dirty="0" smtClean="0"/>
              <a:t>Accounting – the language of Business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a:t>Financial Accounting Reports</a:t>
            </a:r>
          </a:p>
          <a:p>
            <a:endParaRPr lang="en-US" dirty="0"/>
          </a:p>
        </p:txBody>
      </p:sp>
      <p:sp>
        <p:nvSpPr>
          <p:cNvPr id="6" name="Text Placeholder 5"/>
          <p:cNvSpPr>
            <a:spLocks noGrp="1"/>
          </p:cNvSpPr>
          <p:nvPr>
            <p:ph type="body" sz="half" idx="3"/>
          </p:nvPr>
        </p:nvSpPr>
        <p:spPr/>
        <p:txBody>
          <a:bodyPr/>
          <a:lstStyle/>
          <a:p>
            <a:r>
              <a:rPr lang="en-US" dirty="0" smtClean="0"/>
              <a:t>Management Accounting Reports</a:t>
            </a:r>
          </a:p>
          <a:p>
            <a:endParaRPr lang="en-US" dirty="0"/>
          </a:p>
        </p:txBody>
      </p:sp>
      <p:sp>
        <p:nvSpPr>
          <p:cNvPr id="3" name="Content Placeholder 2"/>
          <p:cNvSpPr>
            <a:spLocks noGrp="1"/>
          </p:cNvSpPr>
          <p:nvPr>
            <p:ph sz="quarter" idx="2"/>
          </p:nvPr>
        </p:nvSpPr>
        <p:spPr/>
        <p:txBody>
          <a:bodyPr>
            <a:normAutofit/>
          </a:bodyPr>
          <a:lstStyle/>
          <a:p>
            <a:endParaRPr lang="en-US" dirty="0" smtClean="0"/>
          </a:p>
          <a:p>
            <a:pPr marL="457200" indent="-457200">
              <a:buNone/>
            </a:pPr>
            <a:r>
              <a:rPr lang="en-US" dirty="0" smtClean="0"/>
              <a:t>1</a:t>
            </a:r>
          </a:p>
          <a:p>
            <a:pPr marL="457200" indent="-457200">
              <a:buNone/>
            </a:pPr>
            <a:endParaRPr lang="en-US" dirty="0" smtClean="0"/>
          </a:p>
          <a:p>
            <a:pPr marL="457200" indent="-457200">
              <a:buNone/>
            </a:pPr>
            <a:r>
              <a:rPr lang="en-US" dirty="0" smtClean="0"/>
              <a:t>2</a:t>
            </a:r>
          </a:p>
          <a:p>
            <a:pPr marL="457200" indent="-457200">
              <a:buNone/>
            </a:pPr>
            <a:endParaRPr lang="en-US" dirty="0" smtClean="0"/>
          </a:p>
          <a:p>
            <a:pPr marL="457200" indent="-457200">
              <a:buNone/>
            </a:pPr>
            <a:r>
              <a:rPr lang="en-US" dirty="0" smtClean="0"/>
              <a:t>3</a:t>
            </a:r>
          </a:p>
        </p:txBody>
      </p:sp>
      <p:sp>
        <p:nvSpPr>
          <p:cNvPr id="4" name="Content Placeholder 3"/>
          <p:cNvSpPr>
            <a:spLocks noGrp="1"/>
          </p:cNvSpPr>
          <p:nvPr>
            <p:ph sz="quarter" idx="4"/>
          </p:nvPr>
        </p:nvSpPr>
        <p:spPr/>
        <p:txBody>
          <a:bodyPr>
            <a:normAutofit/>
          </a:bodyPr>
          <a:lstStyle/>
          <a:p>
            <a:endParaRPr lang="en-US" dirty="0" smtClean="0"/>
          </a:p>
          <a:p>
            <a:pPr marL="457200" indent="-457200">
              <a:buNone/>
            </a:pPr>
            <a:r>
              <a:rPr lang="en-US" dirty="0" smtClean="0"/>
              <a:t>1</a:t>
            </a:r>
          </a:p>
          <a:p>
            <a:pPr marL="457200" indent="-457200">
              <a:buNone/>
            </a:pPr>
            <a:endParaRPr lang="en-US" dirty="0" smtClean="0"/>
          </a:p>
          <a:p>
            <a:pPr marL="457200" indent="-457200">
              <a:buNone/>
            </a:pPr>
            <a:r>
              <a:rPr lang="en-US" dirty="0" smtClean="0"/>
              <a:t>2</a:t>
            </a:r>
          </a:p>
          <a:p>
            <a:pPr marL="457200" indent="-457200">
              <a:buNone/>
            </a:pPr>
            <a:endParaRPr lang="en-US" dirty="0" smtClean="0"/>
          </a:p>
          <a:p>
            <a:pPr marL="457200" indent="-457200">
              <a:buNone/>
            </a:pPr>
            <a:r>
              <a:rPr lang="en-US" dirty="0" smtClean="0"/>
              <a:t>3</a:t>
            </a:r>
          </a:p>
          <a:p>
            <a:pPr>
              <a:buNone/>
            </a:pPr>
            <a:endParaRPr lang="en-US" dirty="0"/>
          </a:p>
        </p:txBody>
      </p:sp>
      <p:sp>
        <p:nvSpPr>
          <p:cNvPr id="2" name="Title 1"/>
          <p:cNvSpPr>
            <a:spLocks noGrp="1"/>
          </p:cNvSpPr>
          <p:nvPr>
            <p:ph type="title"/>
          </p:nvPr>
        </p:nvSpPr>
        <p:spPr/>
        <p:txBody>
          <a:bodyPr>
            <a:normAutofit fontScale="90000"/>
          </a:bodyPr>
          <a:lstStyle/>
          <a:p>
            <a:r>
              <a:rPr lang="en-US" dirty="0" smtClean="0"/>
              <a:t>Uses of Accounting Reports</a:t>
            </a:r>
            <a:br>
              <a:rPr lang="en-US" dirty="0" smtClean="0"/>
            </a:br>
            <a:r>
              <a:rPr lang="en-US" i="1" dirty="0" smtClean="0"/>
              <a:t>List three ways each type is used.</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Accounting Assumptions </a:t>
            </a:r>
            <a:endParaRPr lang="en-US" dirty="0"/>
          </a:p>
        </p:txBody>
      </p:sp>
      <p:sp>
        <p:nvSpPr>
          <p:cNvPr id="5" name="Content Placeholder 4"/>
          <p:cNvSpPr>
            <a:spLocks noGrp="1"/>
          </p:cNvSpPr>
          <p:nvPr>
            <p:ph sz="quarter" idx="1"/>
          </p:nvPr>
        </p:nvSpPr>
        <p:spPr/>
        <p:txBody>
          <a:bodyPr/>
          <a:lstStyle/>
          <a:p>
            <a:r>
              <a:rPr lang="en-US" dirty="0" smtClean="0"/>
              <a:t>Something taken for granted as true</a:t>
            </a:r>
          </a:p>
          <a:p>
            <a:pPr lvl="1"/>
            <a:r>
              <a:rPr lang="en-US" dirty="0" smtClean="0"/>
              <a:t>What are some assumptions you make daily?</a:t>
            </a:r>
          </a:p>
          <a:p>
            <a:pPr lvl="1"/>
            <a:endParaRPr lang="en-US" dirty="0" smtClean="0"/>
          </a:p>
          <a:p>
            <a:pPr lvl="2"/>
            <a:r>
              <a:rPr lang="en-US" dirty="0" smtClean="0"/>
              <a:t>When you go to a movie?</a:t>
            </a:r>
          </a:p>
          <a:p>
            <a:pPr lvl="2"/>
            <a:r>
              <a:rPr lang="en-US" dirty="0" smtClean="0"/>
              <a:t>Go to a restaurant? </a:t>
            </a:r>
          </a:p>
          <a:p>
            <a:pPr lvl="2"/>
            <a:r>
              <a:rPr lang="en-US" dirty="0" smtClean="0"/>
              <a:t>Enter school? </a:t>
            </a:r>
          </a:p>
          <a:p>
            <a:pPr lvl="2"/>
            <a:r>
              <a:rPr lang="en-US" dirty="0" smtClean="0"/>
              <a:t>Wake up in the morning? </a:t>
            </a:r>
          </a:p>
          <a:p>
            <a:pPr lvl="2"/>
            <a:endParaRPr lang="en-US" dirty="0" smtClean="0"/>
          </a:p>
          <a:p>
            <a:r>
              <a:rPr lang="en-US" dirty="0" smtClean="0"/>
              <a:t>Each business needs to set up systems</a:t>
            </a:r>
          </a:p>
          <a:p>
            <a:pPr lvl="1"/>
            <a:r>
              <a:rPr lang="en-US" dirty="0" smtClean="0"/>
              <a:t> (methods to track transactions)</a:t>
            </a:r>
          </a:p>
          <a:p>
            <a:endParaRPr lang="en-US" dirty="0" smtClean="0"/>
          </a:p>
          <a:p>
            <a:pPr lvl="1"/>
            <a:endParaRPr lang="en-US" dirty="0" smtClean="0"/>
          </a:p>
          <a:p>
            <a:pPr lvl="1"/>
            <a:endParaRPr lang="en-US" dirty="0"/>
          </a:p>
        </p:txBody>
      </p:sp>
      <p:pic>
        <p:nvPicPr>
          <p:cNvPr id="5123" name="Picture 3" descr="C:\Documents and Settings\wnichols\Local Settings\Temporary Internet Files\Content.IE5\XJ33FBO6\MPj03992750000[1].jpg"/>
          <p:cNvPicPr>
            <a:picLocks noChangeAspect="1" noChangeArrowheads="1"/>
          </p:cNvPicPr>
          <p:nvPr/>
        </p:nvPicPr>
        <p:blipFill>
          <a:blip r:embed="rId3" cstate="print"/>
          <a:srcRect/>
          <a:stretch>
            <a:fillRect/>
          </a:stretch>
        </p:blipFill>
        <p:spPr bwMode="auto">
          <a:xfrm>
            <a:off x="5715000" y="2362200"/>
            <a:ext cx="2990850" cy="239268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Accounting Assumptions #1</a:t>
            </a:r>
            <a:endParaRPr lang="en-US" dirty="0"/>
          </a:p>
        </p:txBody>
      </p:sp>
      <p:sp>
        <p:nvSpPr>
          <p:cNvPr id="4" name="Content Placeholder 3"/>
          <p:cNvSpPr>
            <a:spLocks noGrp="1"/>
          </p:cNvSpPr>
          <p:nvPr>
            <p:ph sz="half" idx="1"/>
          </p:nvPr>
        </p:nvSpPr>
        <p:spPr/>
        <p:txBody>
          <a:bodyPr/>
          <a:lstStyle/>
          <a:p>
            <a:r>
              <a:rPr lang="en-US" dirty="0" smtClean="0"/>
              <a:t>Business Entity</a:t>
            </a:r>
          </a:p>
          <a:p>
            <a:pPr lvl="1"/>
            <a:r>
              <a:rPr lang="en-US" dirty="0" smtClean="0"/>
              <a:t>Separate legal entity from the owners personal finances. </a:t>
            </a:r>
          </a:p>
          <a:p>
            <a:pPr lvl="1"/>
            <a:endParaRPr lang="en-US" dirty="0" smtClean="0"/>
          </a:p>
          <a:p>
            <a:pPr lvl="1"/>
            <a:r>
              <a:rPr lang="en-US" dirty="0" smtClean="0"/>
              <a:t>Accounting reports, and records are maintained separately.</a:t>
            </a:r>
          </a:p>
          <a:p>
            <a:pPr lvl="2"/>
            <a:r>
              <a:rPr lang="en-US" dirty="0" smtClean="0"/>
              <a:t>The most difficult to separate is farming and ranching, why?</a:t>
            </a:r>
          </a:p>
          <a:p>
            <a:pPr lvl="1">
              <a:buNone/>
            </a:pPr>
            <a:endParaRPr lang="en-US" dirty="0" smtClean="0"/>
          </a:p>
        </p:txBody>
      </p:sp>
      <p:pic>
        <p:nvPicPr>
          <p:cNvPr id="6148" name="Picture 4" descr="C:\Documents and Settings\wnichols\Local Settings\Temporary Internet Files\Content.IE5\1YRKJJ8M\MPj03143300000[1].jpg"/>
          <p:cNvPicPr>
            <a:picLocks noGrp="1" noChangeAspect="1" noChangeArrowheads="1"/>
          </p:cNvPicPr>
          <p:nvPr>
            <p:ph sz="half" idx="2"/>
          </p:nvPr>
        </p:nvPicPr>
        <p:blipFill>
          <a:blip r:embed="rId3" cstate="print"/>
          <a:srcRect/>
          <a:stretch>
            <a:fillRect/>
          </a:stretch>
        </p:blipFill>
        <p:spPr bwMode="auto">
          <a:xfrm>
            <a:off x="6477000" y="3962400"/>
            <a:ext cx="1368552" cy="2268318"/>
          </a:xfrm>
          <a:prstGeom prst="rect">
            <a:avLst/>
          </a:prstGeom>
          <a:noFill/>
        </p:spPr>
      </p:pic>
      <p:pic>
        <p:nvPicPr>
          <p:cNvPr id="6150" name="Picture 6" descr="C:\Documents and Settings\wnichols\Local Settings\Temporary Internet Files\Content.IE5\DNB3RWAP\MPj03143310000[1].jpg"/>
          <p:cNvPicPr>
            <a:picLocks noChangeAspect="1" noChangeArrowheads="1"/>
          </p:cNvPicPr>
          <p:nvPr/>
        </p:nvPicPr>
        <p:blipFill>
          <a:blip r:embed="rId4" cstate="print"/>
          <a:srcRect/>
          <a:stretch>
            <a:fillRect/>
          </a:stretch>
        </p:blipFill>
        <p:spPr bwMode="auto">
          <a:xfrm>
            <a:off x="6324600" y="1600200"/>
            <a:ext cx="1981200" cy="1981200"/>
          </a:xfrm>
          <a:prstGeom prst="rect">
            <a:avLst/>
          </a:prstGeom>
          <a:noFill/>
        </p:spPr>
      </p:pic>
      <p:sp>
        <p:nvSpPr>
          <p:cNvPr id="11" name="TextBox 10"/>
          <p:cNvSpPr txBox="1"/>
          <p:nvPr/>
        </p:nvSpPr>
        <p:spPr>
          <a:xfrm>
            <a:off x="6858000" y="3124200"/>
            <a:ext cx="2286000" cy="400110"/>
          </a:xfrm>
          <a:prstGeom prst="rect">
            <a:avLst/>
          </a:prstGeom>
          <a:noFill/>
        </p:spPr>
        <p:txBody>
          <a:bodyPr wrap="square" rtlCol="0">
            <a:spAutoFit/>
          </a:bodyPr>
          <a:lstStyle/>
          <a:p>
            <a:r>
              <a:rPr lang="en-US" sz="2000" b="1" dirty="0" smtClean="0">
                <a:effectLst>
                  <a:outerShdw blurRad="38100" dist="38100" dir="2700000" algn="tl">
                    <a:srgbClr val="000000">
                      <a:alpha val="43137"/>
                    </a:srgbClr>
                  </a:outerShdw>
                </a:effectLst>
                <a:cs typeface="Aharoni" pitchFamily="2" charset="-79"/>
              </a:rPr>
              <a:t>Personal</a:t>
            </a:r>
          </a:p>
        </p:txBody>
      </p:sp>
      <p:sp>
        <p:nvSpPr>
          <p:cNvPr id="12" name="TextBox 11"/>
          <p:cNvSpPr txBox="1"/>
          <p:nvPr/>
        </p:nvSpPr>
        <p:spPr>
          <a:xfrm>
            <a:off x="6553200" y="4419600"/>
            <a:ext cx="1371600" cy="369332"/>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cs typeface="Aharoni" pitchFamily="2" charset="-79"/>
              </a:rPr>
              <a:t>Business</a:t>
            </a:r>
          </a:p>
        </p:txBody>
      </p:sp>
      <p:pic>
        <p:nvPicPr>
          <p:cNvPr id="6152" name="Picture 8" descr="C:\Documents and Settings\wnichols\Local Settings\Temporary Internet Files\Content.IE5\DNB3RWAP\MCj02932220000[1].wmf"/>
          <p:cNvPicPr>
            <a:picLocks noChangeAspect="1" noChangeArrowheads="1"/>
          </p:cNvPicPr>
          <p:nvPr/>
        </p:nvPicPr>
        <p:blipFill>
          <a:blip r:embed="rId5" cstate="print"/>
          <a:srcRect/>
          <a:stretch>
            <a:fillRect/>
          </a:stretch>
        </p:blipFill>
        <p:spPr bwMode="auto">
          <a:xfrm>
            <a:off x="5029200" y="2819400"/>
            <a:ext cx="1731874" cy="1769364"/>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Accounting Assumption #2</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Accounting Period</a:t>
            </a:r>
          </a:p>
          <a:p>
            <a:pPr lvl="1"/>
            <a:r>
              <a:rPr lang="en-US" dirty="0" smtClean="0"/>
              <a:t>Life of a business is divided into sections of time. </a:t>
            </a:r>
          </a:p>
          <a:p>
            <a:pPr lvl="2"/>
            <a:r>
              <a:rPr lang="en-US" sz="1800" dirty="0" smtClean="0"/>
              <a:t>One Month</a:t>
            </a:r>
          </a:p>
          <a:p>
            <a:pPr lvl="2"/>
            <a:r>
              <a:rPr lang="en-US" sz="1800" dirty="0" smtClean="0"/>
              <a:t>Quarterly (every 3 months)</a:t>
            </a:r>
          </a:p>
          <a:p>
            <a:pPr lvl="2"/>
            <a:r>
              <a:rPr lang="en-US" sz="1800" dirty="0" smtClean="0"/>
              <a:t>One Year</a:t>
            </a:r>
          </a:p>
          <a:p>
            <a:pPr lvl="2">
              <a:buNone/>
            </a:pPr>
            <a:endParaRPr lang="en-US" sz="1800" dirty="0" smtClean="0"/>
          </a:p>
          <a:p>
            <a:pPr lvl="2">
              <a:buNone/>
            </a:pPr>
            <a:endParaRPr lang="en-US" sz="1800" dirty="0" smtClean="0"/>
          </a:p>
          <a:p>
            <a:pPr>
              <a:buNone/>
            </a:pPr>
            <a:r>
              <a:rPr lang="en-US" dirty="0" smtClean="0"/>
              <a:t>Reports are printed for each period and compared to make decisions. </a:t>
            </a:r>
          </a:p>
          <a:p>
            <a:endParaRPr lang="en-US" dirty="0"/>
          </a:p>
        </p:txBody>
      </p:sp>
      <p:pic>
        <p:nvPicPr>
          <p:cNvPr id="7171" name="Picture 3" descr="C:\Documents and Settings\wnichols\Local Settings\Temporary Internet Files\Content.IE5\1YRKJJ8M\MPj03096360000[1].jpg"/>
          <p:cNvPicPr>
            <a:picLocks noGrp="1" noChangeAspect="1" noChangeArrowheads="1"/>
          </p:cNvPicPr>
          <p:nvPr>
            <p:ph sz="half" idx="2"/>
          </p:nvPr>
        </p:nvPicPr>
        <p:blipFill>
          <a:blip r:embed="rId3" cstate="print"/>
          <a:srcRect/>
          <a:stretch>
            <a:fillRect/>
          </a:stretch>
        </p:blipFill>
        <p:spPr bwMode="auto">
          <a:xfrm>
            <a:off x="4991100" y="2407825"/>
            <a:ext cx="3657600" cy="260908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Accounting Assumption #3</a:t>
            </a:r>
            <a:endParaRPr lang="en-US" dirty="0"/>
          </a:p>
        </p:txBody>
      </p:sp>
      <p:sp>
        <p:nvSpPr>
          <p:cNvPr id="3" name="Content Placeholder 2"/>
          <p:cNvSpPr>
            <a:spLocks noGrp="1"/>
          </p:cNvSpPr>
          <p:nvPr>
            <p:ph sz="half" idx="1"/>
          </p:nvPr>
        </p:nvSpPr>
        <p:spPr/>
        <p:txBody>
          <a:bodyPr/>
          <a:lstStyle/>
          <a:p>
            <a:r>
              <a:rPr lang="en-US" dirty="0" smtClean="0"/>
              <a:t>Going Concern</a:t>
            </a:r>
          </a:p>
          <a:p>
            <a:pPr lvl="1"/>
            <a:r>
              <a:rPr lang="en-US" dirty="0" smtClean="0"/>
              <a:t>Assume the business will continue to operate unless it is clear it cannot survive.</a:t>
            </a:r>
          </a:p>
          <a:p>
            <a:pPr lvl="1"/>
            <a:endParaRPr lang="en-US" dirty="0" smtClean="0"/>
          </a:p>
          <a:p>
            <a:pPr lvl="2"/>
            <a:r>
              <a:rPr lang="en-US" dirty="0" smtClean="0"/>
              <a:t>Many fail in first 5 years</a:t>
            </a:r>
          </a:p>
          <a:p>
            <a:pPr lvl="2"/>
            <a:endParaRPr lang="en-US" dirty="0"/>
          </a:p>
        </p:txBody>
      </p:sp>
      <p:pic>
        <p:nvPicPr>
          <p:cNvPr id="8198" name="Picture 6" descr="C:\Documents and Settings\wnichols\Local Settings\Temporary Internet Files\Content.IE5\XJ33FBO6\MPj04007330000[1].jpg"/>
          <p:cNvPicPr>
            <a:picLocks noGrp="1" noChangeAspect="1" noChangeArrowheads="1"/>
          </p:cNvPicPr>
          <p:nvPr>
            <p:ph sz="half" idx="2"/>
          </p:nvPr>
        </p:nvPicPr>
        <p:blipFill>
          <a:blip r:embed="rId3" cstate="print"/>
          <a:srcRect/>
          <a:stretch>
            <a:fillRect/>
          </a:stretch>
        </p:blipFill>
        <p:spPr bwMode="auto">
          <a:xfrm>
            <a:off x="4800600" y="2514600"/>
            <a:ext cx="3901440" cy="2599944"/>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Accounting Assumptions</a:t>
            </a:r>
            <a:endParaRPr lang="en-US" dirty="0"/>
          </a:p>
        </p:txBody>
      </p:sp>
      <p:sp>
        <p:nvSpPr>
          <p:cNvPr id="3" name="Text Placeholder 2"/>
          <p:cNvSpPr>
            <a:spLocks noGrp="1"/>
          </p:cNvSpPr>
          <p:nvPr>
            <p:ph type="body" idx="2"/>
          </p:nvPr>
        </p:nvSpPr>
        <p:spPr/>
        <p:txBody>
          <a:bodyPr/>
          <a:lstStyle/>
          <a:p>
            <a:r>
              <a:rPr lang="en-US" dirty="0" smtClean="0"/>
              <a:t>#1 Business Entity</a:t>
            </a:r>
          </a:p>
          <a:p>
            <a:endParaRPr lang="en-US" dirty="0" smtClean="0"/>
          </a:p>
          <a:p>
            <a:r>
              <a:rPr lang="en-US" dirty="0" smtClean="0"/>
              <a:t>#2 Accounting Period</a:t>
            </a:r>
          </a:p>
          <a:p>
            <a:endParaRPr lang="en-US" dirty="0" smtClean="0"/>
          </a:p>
          <a:p>
            <a:r>
              <a:rPr lang="en-US" dirty="0" smtClean="0"/>
              <a:t>#3 Going Concern</a:t>
            </a:r>
            <a:endParaRPr lang="en-US" dirty="0"/>
          </a:p>
        </p:txBody>
      </p:sp>
      <p:sp>
        <p:nvSpPr>
          <p:cNvPr id="4" name="Content Placeholder 3"/>
          <p:cNvSpPr>
            <a:spLocks noGrp="1"/>
          </p:cNvSpPr>
          <p:nvPr>
            <p:ph sz="quarter" idx="1"/>
          </p:nvPr>
        </p:nvSpPr>
        <p:spPr/>
        <p:txBody>
          <a:bodyPr>
            <a:normAutofit fontScale="92500" lnSpcReduction="20000"/>
          </a:bodyPr>
          <a:lstStyle/>
          <a:p>
            <a:pPr>
              <a:buNone/>
            </a:pPr>
            <a:r>
              <a:rPr lang="en-US" dirty="0" smtClean="0"/>
              <a:t>Suppose you work for a company called Greenwood Sky Divers as a sky-diving instructor. Since you have your pilot’s license, you also give flying lessons on the side. You and the owner of Greenwood Sky Divers both belong to a local club, the Greenwood Eagles, whose members get together for sky dives on the weekends. G.S.D is a sole proprietorship that has been in business for six years. The owner of the company regularly reviews the financial reports, prepared by the accountant and compares them from year to year.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Terms</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Accounting Systems</a:t>
            </a:r>
          </a:p>
          <a:p>
            <a:pPr lvl="1"/>
            <a:r>
              <a:rPr lang="en-US" dirty="0" smtClean="0"/>
              <a:t>Manual Accounting Systems</a:t>
            </a:r>
          </a:p>
          <a:p>
            <a:pPr lvl="1"/>
            <a:r>
              <a:rPr lang="en-US" dirty="0" smtClean="0"/>
              <a:t>Computerized Accounting Systems</a:t>
            </a:r>
          </a:p>
          <a:p>
            <a:r>
              <a:rPr lang="en-US" dirty="0" smtClean="0"/>
              <a:t>Accounting Standards</a:t>
            </a:r>
          </a:p>
          <a:p>
            <a:pPr lvl="1"/>
            <a:r>
              <a:rPr lang="en-US" dirty="0" smtClean="0"/>
              <a:t>GAAP “gap”</a:t>
            </a:r>
          </a:p>
          <a:p>
            <a:pPr lvl="1"/>
            <a:r>
              <a:rPr lang="en-US" dirty="0" smtClean="0"/>
              <a:t>IAS</a:t>
            </a:r>
          </a:p>
          <a:p>
            <a:r>
              <a:rPr lang="en-US" dirty="0" smtClean="0"/>
              <a:t>Financial Reports</a:t>
            </a:r>
          </a:p>
          <a:p>
            <a:pPr lvl="1"/>
            <a:r>
              <a:rPr lang="en-US" dirty="0" smtClean="0"/>
              <a:t>Financial Accounting</a:t>
            </a:r>
          </a:p>
          <a:p>
            <a:pPr lvl="1"/>
            <a:r>
              <a:rPr lang="en-US" dirty="0" smtClean="0"/>
              <a:t>Management Accounting</a:t>
            </a:r>
          </a:p>
          <a:p>
            <a:r>
              <a:rPr lang="en-US" dirty="0" smtClean="0"/>
              <a:t>Accounting Assumptions</a:t>
            </a:r>
          </a:p>
          <a:p>
            <a:pPr lvl="1"/>
            <a:r>
              <a:rPr lang="en-US" dirty="0" smtClean="0"/>
              <a:t>Business Entity</a:t>
            </a:r>
          </a:p>
          <a:p>
            <a:pPr lvl="1"/>
            <a:r>
              <a:rPr lang="en-US" dirty="0" smtClean="0"/>
              <a:t>Accounting Period</a:t>
            </a:r>
          </a:p>
          <a:p>
            <a:pPr lvl="1"/>
            <a:r>
              <a:rPr lang="en-US" dirty="0" smtClean="0"/>
              <a:t>Going Concern</a:t>
            </a:r>
          </a:p>
          <a:p>
            <a:pPr lvl="1"/>
            <a:endParaRPr lang="en-US" dirty="0" smtClean="0"/>
          </a:p>
        </p:txBody>
      </p:sp>
      <p:pic>
        <p:nvPicPr>
          <p:cNvPr id="3074" name="Picture 2" descr="C:\Documents and Settings\wnichols\Local Settings\Temporary Internet Files\Content.IE5\XJ33FBO6\MPj04394520000[1].jpg"/>
          <p:cNvPicPr>
            <a:picLocks noGrp="1" noChangeAspect="1" noChangeArrowheads="1"/>
          </p:cNvPicPr>
          <p:nvPr>
            <p:ph sz="half" idx="2"/>
          </p:nvPr>
        </p:nvPicPr>
        <p:blipFill>
          <a:blip r:embed="rId3" cstate="print"/>
          <a:srcRect/>
          <a:stretch>
            <a:fillRect/>
          </a:stretch>
        </p:blipFill>
        <p:spPr bwMode="auto">
          <a:xfrm>
            <a:off x="4800600" y="2304628"/>
            <a:ext cx="4038600" cy="281548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sz="quarter" idx="1"/>
          </p:nvPr>
        </p:nvSpPr>
        <p:spPr/>
        <p:txBody>
          <a:bodyPr>
            <a:normAutofit fontScale="92500"/>
          </a:bodyPr>
          <a:lstStyle/>
          <a:p>
            <a:pPr>
              <a:buNone/>
            </a:pPr>
            <a:r>
              <a:rPr lang="en-US" dirty="0" smtClean="0"/>
              <a:t>You will have an understanding of the </a:t>
            </a:r>
            <a:r>
              <a:rPr lang="en-US" b="1" dirty="0" smtClean="0"/>
              <a:t>computerized accounting system </a:t>
            </a:r>
            <a:r>
              <a:rPr lang="en-US" dirty="0" smtClean="0"/>
              <a:t>and how the information processed is used to make business decisions. </a:t>
            </a:r>
          </a:p>
          <a:p>
            <a:pPr>
              <a:buNone/>
            </a:pPr>
            <a:endParaRPr lang="en-US" dirty="0" smtClean="0"/>
          </a:p>
          <a:p>
            <a:pPr>
              <a:buNone/>
            </a:pPr>
            <a:endParaRPr lang="en-US" dirty="0" smtClean="0"/>
          </a:p>
          <a:p>
            <a:pPr>
              <a:buNone/>
            </a:pPr>
            <a:r>
              <a:rPr lang="en-US" dirty="0" smtClean="0"/>
              <a:t>Decisions like a popular band deciding where to play, the cost of their tour, how profitable their music has been or how much the ticket prices should be?</a:t>
            </a:r>
          </a:p>
          <a:p>
            <a:pPr>
              <a:buNone/>
            </a:pPr>
            <a:endParaRPr lang="en-US" dirty="0" smtClean="0"/>
          </a:p>
          <a:p>
            <a:pPr>
              <a:buNone/>
            </a:pPr>
            <a:r>
              <a:rPr lang="en-US" dirty="0" smtClean="0"/>
              <a:t>These decisions are probably made by a financial team!</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lstStyle/>
          <a:p>
            <a:r>
              <a:rPr lang="en-US" dirty="0" smtClean="0"/>
              <a:t>Accounting Systems</a:t>
            </a:r>
            <a:endParaRPr lang="en-US" dirty="0"/>
          </a:p>
        </p:txBody>
      </p:sp>
      <p:sp>
        <p:nvSpPr>
          <p:cNvPr id="3" name="Content Placeholder 2"/>
          <p:cNvSpPr>
            <a:spLocks noGrp="1"/>
          </p:cNvSpPr>
          <p:nvPr>
            <p:ph sz="half" idx="1"/>
          </p:nvPr>
        </p:nvSpPr>
        <p:spPr/>
        <p:txBody>
          <a:bodyPr>
            <a:normAutofit/>
          </a:bodyPr>
          <a:lstStyle/>
          <a:p>
            <a:r>
              <a:rPr lang="en-US" dirty="0" smtClean="0"/>
              <a:t>Collect</a:t>
            </a:r>
          </a:p>
          <a:p>
            <a:endParaRPr lang="en-US" dirty="0" smtClean="0"/>
          </a:p>
          <a:p>
            <a:endParaRPr lang="en-US" dirty="0" smtClean="0"/>
          </a:p>
          <a:p>
            <a:r>
              <a:rPr lang="en-US" dirty="0" smtClean="0"/>
              <a:t>Document</a:t>
            </a:r>
          </a:p>
          <a:p>
            <a:endParaRPr lang="en-US" dirty="0" smtClean="0"/>
          </a:p>
          <a:p>
            <a:endParaRPr lang="en-US" dirty="0" smtClean="0"/>
          </a:p>
          <a:p>
            <a:r>
              <a:rPr lang="en-US" dirty="0" smtClean="0"/>
              <a:t>Report</a:t>
            </a:r>
          </a:p>
          <a:p>
            <a:pPr>
              <a:buNone/>
            </a:pPr>
            <a:endParaRPr lang="en-US" dirty="0" smtClean="0"/>
          </a:p>
        </p:txBody>
      </p:sp>
      <p:pic>
        <p:nvPicPr>
          <p:cNvPr id="1030" name="Picture 6" descr="C:\Documents and Settings\wnichols\Local Settings\Temporary Internet Files\Content.IE5\XJ33FBO6\MCj03110220000[1].wmf"/>
          <p:cNvPicPr>
            <a:picLocks noGrp="1" noChangeAspect="1" noChangeArrowheads="1"/>
          </p:cNvPicPr>
          <p:nvPr>
            <p:ph sz="half" idx="2"/>
          </p:nvPr>
        </p:nvPicPr>
        <p:blipFill>
          <a:blip r:embed="rId3" cstate="print"/>
          <a:srcRect/>
          <a:stretch>
            <a:fillRect/>
          </a:stretch>
        </p:blipFill>
        <p:spPr bwMode="auto">
          <a:xfrm>
            <a:off x="3657600" y="1447800"/>
            <a:ext cx="4993335" cy="37338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Source Documents – Transactions</a:t>
            </a:r>
            <a:br>
              <a:rPr lang="en-US" dirty="0" smtClean="0"/>
            </a:br>
            <a:r>
              <a:rPr lang="en-US" dirty="0" smtClean="0"/>
              <a:t/>
            </a:r>
            <a:br>
              <a:rPr lang="en-US" dirty="0" smtClean="0"/>
            </a:br>
            <a:r>
              <a:rPr lang="en-US" dirty="0" smtClean="0"/>
              <a:t>1</a:t>
            </a:r>
            <a:r>
              <a:rPr lang="en-US" baseline="30000" dirty="0" smtClean="0"/>
              <a:t>st</a:t>
            </a:r>
            <a:r>
              <a:rPr lang="en-US" dirty="0" smtClean="0"/>
              <a:t> step to Financial Reporting</a:t>
            </a:r>
            <a:br>
              <a:rPr lang="en-US" dirty="0" smtClean="0"/>
            </a:br>
            <a:endParaRPr lang="en-US" dirty="0"/>
          </a:p>
        </p:txBody>
      </p:sp>
      <p:sp>
        <p:nvSpPr>
          <p:cNvPr id="7" name="Text Placeholder 6"/>
          <p:cNvSpPr>
            <a:spLocks noGrp="1"/>
          </p:cNvSpPr>
          <p:nvPr>
            <p:ph type="body" sz="half" idx="2"/>
          </p:nvPr>
        </p:nvSpPr>
        <p:spPr/>
        <p:txBody>
          <a:bodyPr/>
          <a:lstStyle/>
          <a:p>
            <a:r>
              <a:rPr lang="en-US" dirty="0" smtClean="0"/>
              <a:t>Input</a:t>
            </a:r>
          </a:p>
          <a:p>
            <a:r>
              <a:rPr lang="en-US" dirty="0" smtClean="0"/>
              <a:t>	Checks</a:t>
            </a:r>
          </a:p>
          <a:p>
            <a:r>
              <a:rPr lang="en-US" dirty="0" smtClean="0"/>
              <a:t>	Invoices</a:t>
            </a:r>
          </a:p>
          <a:p>
            <a:r>
              <a:rPr lang="en-US" dirty="0" smtClean="0"/>
              <a:t>	Sales slips</a:t>
            </a:r>
          </a:p>
          <a:p>
            <a:r>
              <a:rPr lang="en-US" dirty="0" smtClean="0"/>
              <a:t>	Receipts</a:t>
            </a:r>
          </a:p>
          <a:p>
            <a:endParaRPr lang="en-US" dirty="0" smtClean="0"/>
          </a:p>
        </p:txBody>
      </p:sp>
      <p:pic>
        <p:nvPicPr>
          <p:cNvPr id="9218" name="Picture 2" descr="C:\Documents and Settings\wnichols\Local Settings\Temporary Internet Files\Content.IE5\DNB3RWAP\MPj03419370000[1].jpg"/>
          <p:cNvPicPr>
            <a:picLocks noChangeAspect="1" noChangeArrowheads="1"/>
          </p:cNvPicPr>
          <p:nvPr/>
        </p:nvPicPr>
        <p:blipFill>
          <a:blip r:embed="rId3" cstate="print"/>
          <a:srcRect/>
          <a:stretch>
            <a:fillRect/>
          </a:stretch>
        </p:blipFill>
        <p:spPr bwMode="auto">
          <a:xfrm>
            <a:off x="3200400" y="914400"/>
            <a:ext cx="5105400" cy="364185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Tasks </a:t>
            </a:r>
            <a:endParaRPr lang="en-US" dirty="0"/>
          </a:p>
        </p:txBody>
      </p:sp>
      <p:sp>
        <p:nvSpPr>
          <p:cNvPr id="4" name="Text Placeholder 3"/>
          <p:cNvSpPr>
            <a:spLocks noGrp="1"/>
          </p:cNvSpPr>
          <p:nvPr>
            <p:ph type="body" sz="half" idx="2"/>
          </p:nvPr>
        </p:nvSpPr>
        <p:spPr/>
        <p:txBody>
          <a:bodyPr/>
          <a:lstStyle/>
          <a:p>
            <a:r>
              <a:rPr lang="en-US" dirty="0" smtClean="0"/>
              <a:t>Processing</a:t>
            </a:r>
          </a:p>
          <a:p>
            <a:r>
              <a:rPr lang="en-US" dirty="0" smtClean="0"/>
              <a:t>	Analyzing</a:t>
            </a:r>
          </a:p>
          <a:p>
            <a:r>
              <a:rPr lang="en-US" dirty="0" smtClean="0"/>
              <a:t>	Classifying</a:t>
            </a:r>
          </a:p>
          <a:p>
            <a:r>
              <a:rPr lang="en-US" dirty="0" smtClean="0"/>
              <a:t>	Recording</a:t>
            </a:r>
            <a:endParaRPr lang="en-US" dirty="0"/>
          </a:p>
        </p:txBody>
      </p:sp>
      <p:pic>
        <p:nvPicPr>
          <p:cNvPr id="10247" name="Picture 7" descr="C:\Documents and Settings\wnichols\Local Settings\Temporary Internet Files\Content.IE5\1YRKJJ8M\MPj04221180000[1].jpg"/>
          <p:cNvPicPr>
            <a:picLocks noChangeAspect="1" noChangeArrowheads="1"/>
          </p:cNvPicPr>
          <p:nvPr/>
        </p:nvPicPr>
        <p:blipFill>
          <a:blip r:embed="rId3" cstate="print"/>
          <a:srcRect/>
          <a:stretch>
            <a:fillRect/>
          </a:stretch>
        </p:blipFill>
        <p:spPr bwMode="auto">
          <a:xfrm>
            <a:off x="5867400" y="762000"/>
            <a:ext cx="2896716" cy="4342954"/>
          </a:xfrm>
          <a:prstGeom prst="rect">
            <a:avLst/>
          </a:prstGeom>
          <a:noFill/>
        </p:spPr>
      </p:pic>
      <p:pic>
        <p:nvPicPr>
          <p:cNvPr id="10250" name="Picture 10" descr="C:\Documents and Settings\wnichols\Local Settings\Temporary Internet Files\Content.IE5\PI97ZIN4\MPj04386500000[1].jpg"/>
          <p:cNvPicPr>
            <a:picLocks noChangeAspect="1" noChangeArrowheads="1"/>
          </p:cNvPicPr>
          <p:nvPr/>
        </p:nvPicPr>
        <p:blipFill>
          <a:blip r:embed="rId4" cstate="print"/>
          <a:srcRect/>
          <a:stretch>
            <a:fillRect/>
          </a:stretch>
        </p:blipFill>
        <p:spPr bwMode="auto">
          <a:xfrm>
            <a:off x="3276600" y="762000"/>
            <a:ext cx="2465832" cy="43434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Financial and Management Accounting Reports</a:t>
            </a:r>
            <a:endParaRPr lang="en-US" dirty="0"/>
          </a:p>
        </p:txBody>
      </p:sp>
      <p:pic>
        <p:nvPicPr>
          <p:cNvPr id="5" name="Picture Placeholder 4" descr="j0439345.jpg"/>
          <p:cNvPicPr>
            <a:picLocks noGrp="1" noChangeAspect="1"/>
          </p:cNvPicPr>
          <p:nvPr>
            <p:ph type="pic" idx="1"/>
          </p:nvPr>
        </p:nvPicPr>
        <p:blipFill>
          <a:blip r:embed="rId3" cstate="print"/>
          <a:srcRect t="11932" b="11932"/>
          <a:stretch>
            <a:fillRect/>
          </a:stretch>
        </p:blipFill>
        <p:spPr/>
      </p:pic>
      <p:sp>
        <p:nvSpPr>
          <p:cNvPr id="4" name="Text Placeholder 3"/>
          <p:cNvSpPr>
            <a:spLocks noGrp="1"/>
          </p:cNvSpPr>
          <p:nvPr>
            <p:ph type="body" sz="half" idx="2"/>
          </p:nvPr>
        </p:nvSpPr>
        <p:spPr/>
        <p:txBody>
          <a:bodyPr/>
          <a:lstStyle/>
          <a:p>
            <a:r>
              <a:rPr lang="en-US" dirty="0" smtClean="0"/>
              <a:t>Outputs</a:t>
            </a:r>
          </a:p>
          <a:p>
            <a:pPr>
              <a:buFont typeface="Arial" pitchFamily="34" charset="0"/>
              <a:buChar char="•"/>
            </a:pPr>
            <a:r>
              <a:rPr lang="en-US" dirty="0" smtClean="0"/>
              <a:t>Financial condition</a:t>
            </a:r>
          </a:p>
          <a:p>
            <a:pPr>
              <a:buFont typeface="Arial" pitchFamily="34" charset="0"/>
              <a:buChar char="•"/>
            </a:pPr>
            <a:r>
              <a:rPr lang="en-US" dirty="0" smtClean="0"/>
              <a:t>Results of operations</a:t>
            </a:r>
          </a:p>
          <a:p>
            <a:pPr>
              <a:buFont typeface="Arial" pitchFamily="34" charset="0"/>
              <a:buChar char="•"/>
            </a:pPr>
            <a:r>
              <a:rPr lang="en-US" dirty="0" smtClean="0"/>
              <a:t>Investments by and distributions to owners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 Financial Accounting</a:t>
            </a:r>
            <a:endParaRPr lang="en-US" dirty="0"/>
          </a:p>
        </p:txBody>
      </p:sp>
      <p:sp>
        <p:nvSpPr>
          <p:cNvPr id="3" name="Content Placeholder 2"/>
          <p:cNvSpPr>
            <a:spLocks noGrp="1"/>
          </p:cNvSpPr>
          <p:nvPr>
            <p:ph sz="half" idx="1"/>
          </p:nvPr>
        </p:nvSpPr>
        <p:spPr/>
        <p:txBody>
          <a:bodyPr>
            <a:normAutofit fontScale="92500" lnSpcReduction="20000"/>
          </a:bodyPr>
          <a:lstStyle/>
          <a:p>
            <a:pPr>
              <a:buNone/>
            </a:pPr>
            <a:r>
              <a:rPr lang="en-US" b="1" dirty="0" smtClean="0">
                <a:effectLst>
                  <a:outerShdw blurRad="38100" dist="38100" dir="2700000" algn="tl">
                    <a:srgbClr val="000000">
                      <a:alpha val="43137"/>
                    </a:srgbClr>
                  </a:outerShdw>
                </a:effectLst>
              </a:rPr>
              <a:t>Outsiders looking in  (external </a:t>
            </a:r>
            <a:r>
              <a:rPr lang="en-US" b="1" dirty="0" err="1" smtClean="0">
                <a:effectLst>
                  <a:outerShdw blurRad="38100" dist="38100" dir="2700000" algn="tl">
                    <a:srgbClr val="000000">
                      <a:alpha val="43137"/>
                    </a:srgbClr>
                  </a:outerShdw>
                </a:effectLst>
              </a:rPr>
              <a:t>reportin</a:t>
            </a:r>
            <a:r>
              <a:rPr lang="en-US" b="1" dirty="0" smtClean="0">
                <a:effectLst>
                  <a:outerShdw blurRad="38100" dist="38100" dir="2700000" algn="tl">
                    <a:srgbClr val="000000">
                      <a:alpha val="43137"/>
                    </a:srgbClr>
                  </a:outerShdw>
                </a:effectLst>
              </a:rPr>
              <a:t>)</a:t>
            </a:r>
          </a:p>
          <a:p>
            <a:pPr>
              <a:buNone/>
            </a:pPr>
            <a:endParaRPr lang="en-US" dirty="0" smtClean="0"/>
          </a:p>
          <a:p>
            <a:pPr>
              <a:buNone/>
            </a:pPr>
            <a:r>
              <a:rPr lang="en-US" dirty="0" smtClean="0"/>
              <a:t>Investors</a:t>
            </a:r>
          </a:p>
          <a:p>
            <a:pPr>
              <a:buNone/>
            </a:pPr>
            <a:endParaRPr lang="en-US" dirty="0" smtClean="0"/>
          </a:p>
          <a:p>
            <a:pPr>
              <a:buNone/>
            </a:pPr>
            <a:r>
              <a:rPr lang="en-US" dirty="0" smtClean="0"/>
              <a:t>Loaning Institutions or Individuals</a:t>
            </a:r>
          </a:p>
          <a:p>
            <a:pPr>
              <a:buNone/>
            </a:pPr>
            <a:endParaRPr lang="en-US" dirty="0" smtClean="0"/>
          </a:p>
          <a:p>
            <a:pPr>
              <a:buNone/>
            </a:pPr>
            <a:r>
              <a:rPr lang="en-US" dirty="0" smtClean="0"/>
              <a:t>Local, State and Federal Government</a:t>
            </a:r>
          </a:p>
          <a:p>
            <a:pPr>
              <a:buNone/>
            </a:pPr>
            <a:endParaRPr lang="en-US" dirty="0" smtClean="0"/>
          </a:p>
          <a:p>
            <a:pPr>
              <a:buNone/>
            </a:pPr>
            <a:r>
              <a:rPr lang="en-US" dirty="0" smtClean="0"/>
              <a:t>Employees, Unions, Consumers</a:t>
            </a:r>
          </a:p>
          <a:p>
            <a:pPr>
              <a:buNone/>
            </a:pPr>
            <a:endParaRPr lang="en-US" dirty="0" smtClean="0"/>
          </a:p>
          <a:p>
            <a:pPr>
              <a:buNone/>
            </a:pPr>
            <a:endParaRPr lang="en-US" dirty="0" smtClean="0"/>
          </a:p>
        </p:txBody>
      </p:sp>
      <p:pic>
        <p:nvPicPr>
          <p:cNvPr id="2050" name="Picture 2" descr="C:\Documents and Settings\wnichols\Local Settings\Temporary Internet Files\Content.IE5\PI97ZIN4\MPj04385280000[1].jpg"/>
          <p:cNvPicPr>
            <a:picLocks noGrp="1" noChangeAspect="1" noChangeArrowheads="1"/>
          </p:cNvPicPr>
          <p:nvPr>
            <p:ph sz="half" idx="2"/>
          </p:nvPr>
        </p:nvPicPr>
        <p:blipFill>
          <a:blip r:embed="rId3" cstate="print"/>
          <a:srcRect/>
          <a:stretch>
            <a:fillRect/>
          </a:stretch>
        </p:blipFill>
        <p:spPr bwMode="auto">
          <a:xfrm>
            <a:off x="5257800" y="1676400"/>
            <a:ext cx="3125484" cy="468153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 Management Accounting</a:t>
            </a:r>
            <a:endParaRPr lang="en-US" dirty="0"/>
          </a:p>
        </p:txBody>
      </p:sp>
      <p:sp>
        <p:nvSpPr>
          <p:cNvPr id="3" name="Content Placeholder 2"/>
          <p:cNvSpPr>
            <a:spLocks noGrp="1"/>
          </p:cNvSpPr>
          <p:nvPr>
            <p:ph sz="half" idx="1"/>
          </p:nvPr>
        </p:nvSpPr>
        <p:spPr/>
        <p:txBody>
          <a:bodyPr/>
          <a:lstStyle/>
          <a:p>
            <a:r>
              <a:rPr lang="en-US" dirty="0" smtClean="0"/>
              <a:t>INTERNAL REPORTING</a:t>
            </a:r>
          </a:p>
          <a:p>
            <a:pPr lvl="1"/>
            <a:r>
              <a:rPr lang="en-US" dirty="0" smtClean="0"/>
              <a:t>The day-to-day decision makers.  </a:t>
            </a:r>
          </a:p>
          <a:p>
            <a:pPr lvl="2"/>
            <a:r>
              <a:rPr lang="en-US" dirty="0" smtClean="0"/>
              <a:t>Purchasing</a:t>
            </a:r>
          </a:p>
          <a:p>
            <a:pPr lvl="2"/>
            <a:r>
              <a:rPr lang="en-US" dirty="0" smtClean="0"/>
              <a:t>Hiring</a:t>
            </a:r>
          </a:p>
          <a:p>
            <a:pPr lvl="2"/>
            <a:r>
              <a:rPr lang="en-US" dirty="0" smtClean="0"/>
              <a:t>Production</a:t>
            </a:r>
          </a:p>
          <a:p>
            <a:pPr lvl="2"/>
            <a:r>
              <a:rPr lang="en-US" dirty="0" smtClean="0"/>
              <a:t>Payments</a:t>
            </a:r>
          </a:p>
          <a:p>
            <a:pPr lvl="2"/>
            <a:r>
              <a:rPr lang="en-US" dirty="0" smtClean="0"/>
              <a:t>Sales</a:t>
            </a:r>
          </a:p>
          <a:p>
            <a:pPr lvl="2"/>
            <a:r>
              <a:rPr lang="en-US" dirty="0" smtClean="0"/>
              <a:t>Collections</a:t>
            </a:r>
          </a:p>
          <a:p>
            <a:pPr lvl="2">
              <a:buNone/>
            </a:pPr>
            <a:endParaRPr lang="en-US" dirty="0"/>
          </a:p>
        </p:txBody>
      </p:sp>
      <p:pic>
        <p:nvPicPr>
          <p:cNvPr id="4101" name="Picture 5" descr="C:\Documents and Settings\wnichols\Local Settings\Temporary Internet Files\Content.IE5\1YRKJJ8M\MPj02898820000[1].jpg"/>
          <p:cNvPicPr>
            <a:picLocks noGrp="1" noChangeAspect="1" noChangeArrowheads="1"/>
          </p:cNvPicPr>
          <p:nvPr>
            <p:ph sz="half" idx="2"/>
          </p:nvPr>
        </p:nvPicPr>
        <p:blipFill>
          <a:blip r:embed="rId3" cstate="print"/>
          <a:srcRect/>
          <a:stretch>
            <a:fillRect/>
          </a:stretch>
        </p:blipFill>
        <p:spPr bwMode="auto">
          <a:xfrm>
            <a:off x="5181600" y="1905000"/>
            <a:ext cx="3011424" cy="36576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134</TotalTime>
  <Words>615</Words>
  <Application>Microsoft Office PowerPoint</Application>
  <PresentationFormat>On-screen Show (4:3)</PresentationFormat>
  <Paragraphs>161</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Civic</vt:lpstr>
      <vt:lpstr>Accounting – the language of Business</vt:lpstr>
      <vt:lpstr>Key Terms</vt:lpstr>
      <vt:lpstr>Objective</vt:lpstr>
      <vt:lpstr>Accounting Systems</vt:lpstr>
      <vt:lpstr>Source Documents – Transactions  1st step to Financial Reporting </vt:lpstr>
      <vt:lpstr>Tasks </vt:lpstr>
      <vt:lpstr>Financial and Management Accounting Reports</vt:lpstr>
      <vt:lpstr>System – Financial Accounting</vt:lpstr>
      <vt:lpstr>System – Management Accounting</vt:lpstr>
      <vt:lpstr>Uses of Accounting Reports List three ways each type is used.</vt:lpstr>
      <vt:lpstr>Accounting Assumptions </vt:lpstr>
      <vt:lpstr>Accounting Assumptions #1</vt:lpstr>
      <vt:lpstr>Accounting Assumption #2</vt:lpstr>
      <vt:lpstr>Accounting Assumption #3</vt:lpstr>
      <vt:lpstr>Accounting Assumptions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Accounting</dc:title>
  <dc:creator> </dc:creator>
  <cp:lastModifiedBy> </cp:lastModifiedBy>
  <cp:revision>20</cp:revision>
  <dcterms:created xsi:type="dcterms:W3CDTF">2009-08-31T20:54:13Z</dcterms:created>
  <dcterms:modified xsi:type="dcterms:W3CDTF">2009-09-01T20:51:58Z</dcterms:modified>
</cp:coreProperties>
</file>